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7"/>
  </p:notesMasterIdLst>
  <p:sldIdLst>
    <p:sldId id="256" r:id="rId2"/>
    <p:sldId id="268" r:id="rId3"/>
    <p:sldId id="332" r:id="rId4"/>
    <p:sldId id="347" r:id="rId5"/>
    <p:sldId id="351" r:id="rId6"/>
    <p:sldId id="352" r:id="rId7"/>
    <p:sldId id="350" r:id="rId8"/>
    <p:sldId id="334" r:id="rId9"/>
    <p:sldId id="348" r:id="rId10"/>
    <p:sldId id="344" r:id="rId11"/>
    <p:sldId id="335" r:id="rId12"/>
    <p:sldId id="345" r:id="rId13"/>
    <p:sldId id="349" r:id="rId14"/>
    <p:sldId id="333" r:id="rId15"/>
    <p:sldId id="34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84" d="100"/>
          <a:sy n="84" d="100"/>
        </p:scale>
        <p:origin x="102" y="4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0300" y="5486400"/>
            <a:ext cx="7620000" cy="685800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PROPAGANDNA FUNKCIJA TV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04530" y="5988955"/>
            <a:ext cx="3496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400" b="1" dirty="0"/>
              <a:t>Dezinformacija i obmana</a:t>
            </a:r>
            <a:endParaRPr lang="en-US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52400"/>
            <a:ext cx="5943599" cy="476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1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propagirajući različite kulture, doprinosi se razvijanju ukusa i smisla za lepo, formiranju svesti i potreba za humanim i progresivnim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sve više je prisutna propaganda kulturno umetničkih događaja, pa se pojavljuju i događaji </a:t>
            </a:r>
            <a:r>
              <a:rPr lang="sr-Latn-RS" sz="2400" dirty="0">
                <a:latin typeface="Corbel" pitchFamily="34" charset="0"/>
              </a:rPr>
              <a:t>koji </a:t>
            </a:r>
            <a:r>
              <a:rPr lang="vi-VN" sz="2400" dirty="0">
                <a:latin typeface="Corbel" pitchFamily="34" charset="0"/>
              </a:rPr>
              <a:t>imaju samo kulturno umetničko ruho ali ne i sadržaj </a:t>
            </a:r>
            <a:endParaRPr lang="en-US" sz="2400" dirty="0">
              <a:latin typeface="Corbel" pitchFamily="34" charset="0"/>
            </a:endParaRP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510" y="2667000"/>
            <a:ext cx="445178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106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EKONOMSKA PROPAGANDA </a:t>
            </a:r>
            <a:r>
              <a:rPr lang="vi-VN" sz="2400" dirty="0">
                <a:latin typeface="Corbel" pitchFamily="34" charset="0"/>
              </a:rPr>
              <a:t>ima za cilj da utiče na potrošnju pojedinih proizvoda ili usluga 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ekonomska propaganda je glavni izvor finansiranja komercijalnih TV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v-SE" sz="2400" dirty="0">
                <a:latin typeface="Corbel" pitchFamily="34" charset="0"/>
              </a:rPr>
              <a:t>suština ekonomske propagande na televiziji jeste prodaja vremena, merenog sekundama ili minutima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r>
              <a:rPr lang="sv-SE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vidovi ekonomske propagande na TV su sponzorstvo emisija, TV shop i reklamni spotovi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9471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fontScale="92500" lnSpcReduction="20000"/>
          </a:bodyPr>
          <a:lstStyle/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300" dirty="0"/>
          </a:p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600" dirty="0"/>
              <a:t>uloga spotova je u naturanju robe ili usluga bez kojih se ne može – stvaranje lažne potrebe i to kroz veoma agresivnu kampanju (količina i dinamika emitovanja)</a:t>
            </a:r>
          </a:p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2000" dirty="0"/>
          </a:p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hr-HR" sz="2600" dirty="0"/>
              <a:t>tendencija TV reklame jeste ostvarenje idealne slike sveta, u kojoj postoji najbolji od svih mogućih svetova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hr-HR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3762" y="2514600"/>
            <a:ext cx="5324476" cy="3402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02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hr-HR" sz="100" dirty="0"/>
          </a:p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sponzorstvo na TV ostvaruje indirektnu komunikaciju sa potencijalnim potrošačima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 ili korisnicima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hr-HR" sz="2000" dirty="0"/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hr-HR" sz="1050" dirty="0"/>
          </a:p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najagresivniji vid ekonomske propagande jeste TV SHOP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 -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 potencijalni kupac zna tačnu cenu i može odmah poručiti proizvod za koji je zainteresovan – kupovina iz fotelje sa odloženim plaćanjem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925" y="5562601"/>
            <a:ext cx="3505200" cy="1124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1C08D07-674F-47F5-FBB5-3B0134E69F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0600" y="2209800"/>
            <a:ext cx="4133850" cy="229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 lnSpcReduction="10000"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pl-PL" sz="6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Reklama</a:t>
            </a:r>
            <a:r>
              <a:rPr lang="sr-Latn-RS" sz="2400" dirty="0">
                <a:latin typeface="Corbel" pitchFamily="34" charset="0"/>
              </a:rPr>
              <a:t> ne predstavlja samo tendenciju upoznavanja potrošača sa preporučenim proizvodom, nego i insistiranja na njegovom prisvajanju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8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promoter određenog načina života – propagirajući proizvode ili usluge</a:t>
            </a:r>
            <a:r>
              <a:rPr lang="sr-Latn-RS" sz="2400" dirty="0">
                <a:latin typeface="Corbel" pitchFamily="34" charset="0"/>
              </a:rPr>
              <a:t>,</a:t>
            </a:r>
            <a:r>
              <a:rPr lang="vi-VN" sz="2400" dirty="0">
                <a:latin typeface="Corbel" pitchFamily="34" charset="0"/>
              </a:rPr>
              <a:t> </a:t>
            </a:r>
            <a:r>
              <a:rPr lang="sr-Latn-RS" sz="2400" dirty="0">
                <a:latin typeface="Corbel" pitchFamily="34" charset="0"/>
              </a:rPr>
              <a:t>reklama</a:t>
            </a:r>
            <a:r>
              <a:rPr lang="vi-VN" sz="2400" dirty="0">
                <a:latin typeface="Corbel" pitchFamily="34" charset="0"/>
              </a:rPr>
              <a:t> propagira sistem društvenih vrednosti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nameće i zadovoljava neautentične potrebe, (interes kapitala i političke moći)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6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kontrolom tržišta kontrolišu se potrošači – glasači</a:t>
            </a:r>
            <a:endParaRPr lang="en-US" sz="24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965" y="3320961"/>
            <a:ext cx="3281159" cy="2458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5548" y="3302198"/>
            <a:ext cx="4760252" cy="2499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095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524000"/>
            <a:ext cx="89154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596" y="1676400"/>
            <a:ext cx="6234807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836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pl-PL" sz="18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sz="2400" dirty="0">
                <a:latin typeface="Corbel" pitchFamily="34" charset="0"/>
              </a:rPr>
              <a:t>Cilj propagande je da utiče na najšire slojeve u smislu širenja ideja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latin typeface="Corbel" pitchFamily="34" charset="0"/>
              </a:rPr>
              <a:t>Tri područja delovanja:</a:t>
            </a:r>
          </a:p>
          <a:p>
            <a:pPr marL="1339850" lvl="2" indent="-2651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Politika</a:t>
            </a:r>
          </a:p>
          <a:p>
            <a:pPr marL="1339850" lvl="2" indent="-2651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Kultura</a:t>
            </a:r>
          </a:p>
          <a:p>
            <a:pPr marL="1339850" lvl="2" indent="-265113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Ekonomija 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590800"/>
            <a:ext cx="6502445" cy="3962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888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lnSpcReduction="10000"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100" b="1" dirty="0">
              <a:solidFill>
                <a:prstClr val="black"/>
              </a:solidFill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POLITIČKA PROPAGANDA 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– uslovljena je društveno političkim sistemom u okviru kojeg se ostvaruje</a:t>
            </a:r>
          </a:p>
          <a:p>
            <a:pPr marL="355600" lvl="1" indent="0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endParaRPr lang="sr-Latn-RS" sz="2400" b="1" dirty="0">
              <a:solidFill>
                <a:prstClr val="black"/>
              </a:solidFill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solidFill>
                <a:prstClr val="black"/>
              </a:solidFill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solidFill>
                <a:prstClr val="black"/>
              </a:solidFill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solidFill>
                <a:prstClr val="black"/>
              </a:solidFill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solidFill>
                <a:prstClr val="black"/>
              </a:solidFill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solidFill>
                <a:prstClr val="black"/>
              </a:solidFill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solidFill>
                <a:prstClr val="black"/>
              </a:solidFill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solidFill>
                <a:prstClr val="black"/>
              </a:solidFill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solidFill>
                <a:prstClr val="black"/>
              </a:solidFill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solidFill>
                <a:prstClr val="black"/>
              </a:solidFill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solidFill>
                  <a:prstClr val="black"/>
                </a:solidFill>
              </a:rPr>
              <a:t>TV kao najjače sredstvo masovne komunikacije utiče na formiranje javnog mnjenja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pl-PL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l-PL" sz="2400" dirty="0">
                <a:latin typeface="Corbel" pitchFamily="34" charset="0"/>
              </a:rPr>
              <a:t>politička propaganda plasira političke informacije sa ciljem ubeđivanja kojim se ljudima menjaju njihovi pogledi, mišljenja i osećanja </a:t>
            </a:r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9150" y="2286000"/>
            <a:ext cx="2476500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331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4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latin typeface="Corbel" pitchFamily="34" charset="0"/>
              </a:rPr>
              <a:t>Propaganda</a:t>
            </a:r>
            <a:r>
              <a:rPr lang="sr-Latn-RS" sz="2400" dirty="0">
                <a:latin typeface="Corbel" pitchFamily="34" charset="0"/>
              </a:rPr>
              <a:t> predstavlja direktan ili indirektan uticaj političkih subjekata na pojedince pomoću simbola, lingvističkih ili drugih sredstava</a:t>
            </a: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propaganda predstavlja specifičan vid edukacije i u tom se pogledu razlikuje od reklame</a:t>
            </a: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političko propagandni sadržaji ispunjeni su pozitivnim i negativnim stereotipima (faktori grupe - socijalni status, kulturni i obrazovni nivo, motivacija ...) </a:t>
            </a: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l-PL" sz="2400" dirty="0">
                <a:solidFill>
                  <a:prstClr val="black"/>
                </a:solidFill>
                <a:latin typeface="Corbel" pitchFamily="34" charset="0"/>
              </a:rPr>
              <a:t>propaganda deluje na principu uprošćavanja sadržaja, njegove selekcije, pa i reoblikovanju prema interesima grupe koja širi propagandni sadržaj</a:t>
            </a: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01788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65394D-E48E-8743-CB62-5E691535FC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D90077-DBAF-2EFD-36EE-E1AA43B2B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53B6A-B803-2789-3298-4E5130004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400" dirty="0">
              <a:latin typeface="Corbel" pitchFamily="34" charset="0"/>
            </a:endParaRPr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123" name="Picture 3">
            <a:extLst>
              <a:ext uri="{FF2B5EF4-FFF2-40B4-BE49-F238E27FC236}">
                <a16:creationId xmlns:a16="http://schemas.microsoft.com/office/drawing/2014/main" id="{332EF4AE-44A2-1976-CD26-FD01A0297B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79" t="19652" r="-996" b="11227"/>
          <a:stretch/>
        </p:blipFill>
        <p:spPr bwMode="auto">
          <a:xfrm>
            <a:off x="2590800" y="438150"/>
            <a:ext cx="9670958" cy="634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5820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C81BE4-E544-4DC7-BF18-B23C091BFF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67BB3-72CD-05C7-7372-B967A9914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BB8C99-178E-AD1B-CAFE-74D7E25E39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400" dirty="0">
              <a:latin typeface="Corbel" pitchFamily="34" charset="0"/>
            </a:endParaRPr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1AE2C60C-22C8-096E-8DF4-7092A16EC9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03" y="238125"/>
            <a:ext cx="8807472" cy="654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8484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400" dirty="0">
              <a:latin typeface="Corbel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i="1" dirty="0">
              <a:latin typeface="Calibri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i="1" dirty="0">
              <a:latin typeface="Calibri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i="1" dirty="0">
              <a:latin typeface="Calibri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400" i="1" dirty="0">
                <a:latin typeface="Calibri" pitchFamily="34" charset="0"/>
              </a:rPr>
              <a:t>"Srpski narod postaće član velike Evropske porodice. Srbija neće više biti moneta za potkusurivanje računa između velikih sila. Nestaće straha od novih ratova, a narod će se posvetiti podizanju svog i opšteg blagostanja, uz podršku ujedinjene Evrope. Rad će postati jedina prava vrednost. Duhovna narodna blaga, vera, porodica, sve kulturne tvorevine, privatna svojina - pravi pokretač napretka - biće zaštićeni i obezbeđeni. Otpočeće bolji život. </a:t>
            </a:r>
            <a:r>
              <a:rPr lang="sr-Latn-RS" sz="2400" i="1" dirty="0">
                <a:latin typeface="Calibri" pitchFamily="34" charset="0"/>
              </a:rPr>
              <a:t>N</a:t>
            </a:r>
            <a:r>
              <a:rPr lang="vi-VN" sz="2400" i="1" dirty="0">
                <a:latin typeface="Calibri" pitchFamily="34" charset="0"/>
              </a:rPr>
              <a:t>ići će novo doba, doba mira i narodnog blagostanja."  </a:t>
            </a: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alibri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alibri" pitchFamily="34" charset="0"/>
            </a:endParaRPr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400" b="1" i="1" dirty="0">
                <a:solidFill>
                  <a:srgbClr val="C00000"/>
                </a:solidFill>
                <a:latin typeface="Calibri" pitchFamily="34" charset="0"/>
              </a:rPr>
              <a:t>Nemacki propagandni </a:t>
            </a:r>
            <a:r>
              <a:rPr lang="sr-Latn-RS" sz="2400" b="1" i="1" dirty="0">
                <a:solidFill>
                  <a:srgbClr val="C00000"/>
                </a:solidFill>
                <a:latin typeface="Calibri" pitchFamily="34" charset="0"/>
              </a:rPr>
              <a:t>tekst </a:t>
            </a:r>
            <a:r>
              <a:rPr lang="vi-VN" sz="2400" b="1" i="1" dirty="0">
                <a:solidFill>
                  <a:srgbClr val="C00000"/>
                </a:solidFill>
                <a:latin typeface="Calibri" pitchFamily="34" charset="0"/>
              </a:rPr>
              <a:t>iz ratne, 1944. godine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10625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KULTURNO UMETNIČKA PROPAGANDA </a:t>
            </a:r>
            <a:r>
              <a:rPr lang="vi-VN" sz="2400" dirty="0">
                <a:latin typeface="Corbel" pitchFamily="34" charset="0"/>
              </a:rPr>
              <a:t>na indirektan način ostvaruje </a:t>
            </a:r>
            <a:r>
              <a:rPr lang="sr-Latn-RS" sz="2400" dirty="0">
                <a:latin typeface="Corbel" pitchFamily="34" charset="0"/>
              </a:rPr>
              <a:t>se</a:t>
            </a:r>
            <a:r>
              <a:rPr lang="vi-VN" sz="2400" dirty="0">
                <a:latin typeface="Corbel" pitchFamily="34" charset="0"/>
              </a:rPr>
              <a:t> kroz specijalizovane TV emisije o kulturi i kulturnim događajima 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b="1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specijalizovane emisije, stvaraju uslove za razvoj sposobnosti TV gledaoca da razlikuje umetnost od</a:t>
            </a:r>
            <a:r>
              <a:rPr lang="sr-Latn-RS" sz="2400" dirty="0">
                <a:latin typeface="Corbel" pitchFamily="34" charset="0"/>
              </a:rPr>
              <a:t> kiča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682153"/>
            <a:ext cx="4286250" cy="3032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058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Propagandna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priprema gledaoce za potpuno uključivanje u sve tokove kulturno umetničkog života a u skladu sa kulturnom politikom samog društva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Tx/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778" y="2895600"/>
            <a:ext cx="6914444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700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1909</TotalTime>
  <Words>569</Words>
  <Application>Microsoft Office PowerPoint</Application>
  <PresentationFormat>Widescreen</PresentationFormat>
  <Paragraphs>204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PROPAGANDNA FUNKCIJA TV</vt:lpstr>
      <vt:lpstr>Propagandna funkcija TV</vt:lpstr>
      <vt:lpstr>Propagandna funkcija TV</vt:lpstr>
      <vt:lpstr>Propagandna funkcija TV</vt:lpstr>
      <vt:lpstr>Propagandna  funkcija TV</vt:lpstr>
      <vt:lpstr>Propagandna  funkcija TV</vt:lpstr>
      <vt:lpstr>Propagandna funkcija TV</vt:lpstr>
      <vt:lpstr>Propagandna funkcija TV</vt:lpstr>
      <vt:lpstr>Propagandna funkcija TV</vt:lpstr>
      <vt:lpstr>Propagandna funkcija TV</vt:lpstr>
      <vt:lpstr>Propagandna funkcija TV</vt:lpstr>
      <vt:lpstr>Propagandna funkcija TV</vt:lpstr>
      <vt:lpstr>Propagandna funkcija TV</vt:lpstr>
      <vt:lpstr>Propagandna funkcija TV</vt:lpstr>
      <vt:lpstr>Propagandna funkcija TV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438</cp:revision>
  <dcterms:created xsi:type="dcterms:W3CDTF">2006-08-16T00:00:00Z</dcterms:created>
  <dcterms:modified xsi:type="dcterms:W3CDTF">2025-08-05T13:24:02Z</dcterms:modified>
</cp:coreProperties>
</file>